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6"/>
  </p:handoutMasterIdLst>
  <p:sldIdLst>
    <p:sldId id="257" r:id="rId2"/>
    <p:sldId id="262" r:id="rId3"/>
    <p:sldId id="266" r:id="rId4"/>
    <p:sldId id="258" r:id="rId5"/>
    <p:sldId id="261" r:id="rId6"/>
    <p:sldId id="259" r:id="rId7"/>
    <p:sldId id="260" r:id="rId8"/>
    <p:sldId id="263" r:id="rId9"/>
    <p:sldId id="264" r:id="rId10"/>
    <p:sldId id="284" r:id="rId11"/>
    <p:sldId id="267" r:id="rId12"/>
    <p:sldId id="286" r:id="rId13"/>
    <p:sldId id="285" r:id="rId14"/>
    <p:sldId id="271" r:id="rId15"/>
    <p:sldId id="272" r:id="rId16"/>
    <p:sldId id="268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723063" cy="9853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2" d="100"/>
          <a:sy n="132" d="100"/>
        </p:scale>
        <p:origin x="-17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3327" cy="4926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8180" y="0"/>
            <a:ext cx="2913327" cy="4926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A600FD-6667-4BAA-A9DE-04C838159AFC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59222"/>
            <a:ext cx="2913327" cy="4926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8180" y="9359222"/>
            <a:ext cx="2913327" cy="4926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2C1E6-938E-4157-AE6D-199CD436CF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970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FCCE3-4FD5-4E66-B208-60A2121E9319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AE7-C7CD-4442-B790-85EF3E7A5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130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FCCE3-4FD5-4E66-B208-60A2121E9319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AE7-C7CD-4442-B790-85EF3E7A5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670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FCCE3-4FD5-4E66-B208-60A2121E9319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AE7-C7CD-4442-B790-85EF3E7A5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20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FCCE3-4FD5-4E66-B208-60A2121E9319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AE7-C7CD-4442-B790-85EF3E7A5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520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FCCE3-4FD5-4E66-B208-60A2121E9319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AE7-C7CD-4442-B790-85EF3E7A5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424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FCCE3-4FD5-4E66-B208-60A2121E9319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AE7-C7CD-4442-B790-85EF3E7A5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759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FCCE3-4FD5-4E66-B208-60A2121E9319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AE7-C7CD-4442-B790-85EF3E7A5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513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FCCE3-4FD5-4E66-B208-60A2121E9319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AE7-C7CD-4442-B790-85EF3E7A5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896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FCCE3-4FD5-4E66-B208-60A2121E9319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AE7-C7CD-4442-B790-85EF3E7A5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375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FCCE3-4FD5-4E66-B208-60A2121E9319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AE7-C7CD-4442-B790-85EF3E7A5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196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FCCE3-4FD5-4E66-B208-60A2121E9319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AE7-C7CD-4442-B790-85EF3E7A5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150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FCCE3-4FD5-4E66-B208-60A2121E9319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FCAE7-C7CD-4442-B790-85EF3E7A5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err="1" smtClean="0"/>
              <a:t>Development</a:t>
            </a:r>
            <a:r>
              <a:rPr lang="sv-SE" dirty="0" smtClean="0"/>
              <a:t> </a:t>
            </a:r>
            <a:r>
              <a:rPr lang="sv-SE" dirty="0" err="1" smtClean="0"/>
              <a:t>Economics</a:t>
            </a:r>
            <a:r>
              <a:rPr lang="sv-SE" dirty="0" smtClean="0"/>
              <a:t> </a:t>
            </a:r>
            <a:br>
              <a:rPr lang="sv-SE" dirty="0" smtClean="0"/>
            </a:br>
            <a:r>
              <a:rPr lang="sv-SE" dirty="0" smtClean="0"/>
              <a:t>ECON 4915 </a:t>
            </a:r>
            <a:br>
              <a:rPr lang="sv-SE" dirty="0" smtClean="0"/>
            </a:br>
            <a:r>
              <a:rPr lang="sv-SE" dirty="0" err="1" smtClean="0"/>
              <a:t>Lecture</a:t>
            </a:r>
            <a:r>
              <a:rPr lang="sv-SE" dirty="0" smtClean="0"/>
              <a:t> 2</a:t>
            </a:r>
            <a:br>
              <a:rPr lang="sv-SE" dirty="0" smtClean="0"/>
            </a:b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403648" y="3501008"/>
            <a:ext cx="6400800" cy="1752600"/>
          </a:xfrm>
        </p:spPr>
        <p:txBody>
          <a:bodyPr/>
          <a:lstStyle/>
          <a:p>
            <a:pPr eaLnBrk="1" hangingPunct="1"/>
            <a:r>
              <a:rPr lang="sv-SE" dirty="0" smtClean="0">
                <a:solidFill>
                  <a:srgbClr val="898989"/>
                </a:solidFill>
              </a:rPr>
              <a:t>Andreas </a:t>
            </a:r>
            <a:r>
              <a:rPr lang="sv-SE" dirty="0" err="1" smtClean="0">
                <a:solidFill>
                  <a:srgbClr val="898989"/>
                </a:solidFill>
              </a:rPr>
              <a:t>Kotsadam</a:t>
            </a:r>
            <a:endParaRPr lang="sv-SE" dirty="0" smtClean="0">
              <a:solidFill>
                <a:srgbClr val="898989"/>
              </a:solidFill>
            </a:endParaRPr>
          </a:p>
          <a:p>
            <a:pPr eaLnBrk="1" hangingPunct="1"/>
            <a:r>
              <a:rPr lang="sv-SE" dirty="0" err="1" smtClean="0">
                <a:solidFill>
                  <a:srgbClr val="898989"/>
                </a:solidFill>
              </a:rPr>
              <a:t>Room</a:t>
            </a:r>
            <a:r>
              <a:rPr lang="sv-SE" dirty="0" smtClean="0">
                <a:solidFill>
                  <a:srgbClr val="898989"/>
                </a:solidFill>
              </a:rPr>
              <a:t> 1038 </a:t>
            </a:r>
            <a:endParaRPr lang="sv-SE" dirty="0" smtClean="0">
              <a:solidFill>
                <a:schemeClr val="accent2"/>
              </a:solidFill>
            </a:endParaRPr>
          </a:p>
          <a:p>
            <a:pPr eaLnBrk="1" hangingPunct="1"/>
            <a:r>
              <a:rPr lang="sv-SE" dirty="0" smtClean="0">
                <a:solidFill>
                  <a:srgbClr val="898989"/>
                </a:solidFill>
              </a:rPr>
              <a:t>Andreas.Kotsadam@econ.uio.no</a:t>
            </a:r>
            <a:endParaRPr lang="en-US" dirty="0" smtClean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44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Seminar</a:t>
            </a:r>
            <a:r>
              <a:rPr lang="sv-SE" dirty="0" smtClean="0"/>
              <a:t> on </a:t>
            </a:r>
            <a:r>
              <a:rPr lang="sv-SE" dirty="0" err="1" smtClean="0"/>
              <a:t>Monday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Will be </a:t>
            </a:r>
            <a:r>
              <a:rPr lang="sv-SE" dirty="0" err="1" smtClean="0"/>
              <a:t>held</a:t>
            </a:r>
            <a:r>
              <a:rPr lang="sv-SE" dirty="0" smtClean="0"/>
              <a:t> by Gry </a:t>
            </a:r>
            <a:r>
              <a:rPr lang="en-US" dirty="0" err="1" smtClean="0"/>
              <a:t>Østenstad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sv-SE" dirty="0" err="1" smtClean="0"/>
              <a:t>Questions</a:t>
            </a:r>
            <a:r>
              <a:rPr lang="sv-SE" dirty="0" smtClean="0"/>
              <a:t> for </a:t>
            </a:r>
            <a:r>
              <a:rPr lang="sv-SE" dirty="0" err="1" smtClean="0"/>
              <a:t>seminar</a:t>
            </a:r>
            <a:r>
              <a:rPr lang="sv-SE" dirty="0" smtClean="0"/>
              <a:t> 1 (i.e. the </a:t>
            </a:r>
            <a:r>
              <a:rPr lang="sv-SE" dirty="0" err="1" smtClean="0"/>
              <a:t>seminar</a:t>
            </a:r>
            <a:r>
              <a:rPr lang="sv-SE" dirty="0" smtClean="0"/>
              <a:t> on </a:t>
            </a:r>
            <a:r>
              <a:rPr lang="sv-SE" dirty="0" err="1" smtClean="0"/>
              <a:t>Monday</a:t>
            </a:r>
            <a:r>
              <a:rPr lang="sv-SE" dirty="0" smtClean="0"/>
              <a:t>)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posted</a:t>
            </a:r>
            <a:r>
              <a:rPr lang="sv-SE" dirty="0" smtClean="0"/>
              <a:t> on the web.</a:t>
            </a:r>
          </a:p>
          <a:p>
            <a:endParaRPr lang="sv-SE" dirty="0" smtClean="0"/>
          </a:p>
          <a:p>
            <a:r>
              <a:rPr lang="sv-SE" dirty="0" smtClean="0"/>
              <a:t>Note </a:t>
            </a:r>
            <a:r>
              <a:rPr lang="sv-SE" dirty="0" err="1" smtClean="0"/>
              <a:t>that</a:t>
            </a:r>
            <a:r>
              <a:rPr lang="sv-SE" dirty="0" smtClean="0"/>
              <a:t> I </a:t>
            </a:r>
            <a:r>
              <a:rPr lang="sv-SE" dirty="0" err="1" smtClean="0"/>
              <a:t>have</a:t>
            </a:r>
            <a:r>
              <a:rPr lang="sv-SE" dirty="0" smtClean="0"/>
              <a:t> </a:t>
            </a:r>
            <a:r>
              <a:rPr lang="sv-SE" dirty="0" err="1" smtClean="0"/>
              <a:t>removed</a:t>
            </a:r>
            <a:r>
              <a:rPr lang="sv-SE" dirty="0" smtClean="0"/>
              <a:t> </a:t>
            </a:r>
            <a:r>
              <a:rPr lang="sv-SE" dirty="0" err="1" smtClean="0"/>
              <a:t>question</a:t>
            </a:r>
            <a:r>
              <a:rPr lang="sv-SE" dirty="0" smtClean="0"/>
              <a:t> 10.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97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Differentiation, maximization and shape of functions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sv-SE" dirty="0"/>
              <a:t>f(L) = </a:t>
            </a:r>
            <a:r>
              <a:rPr lang="sv-SE" dirty="0" err="1"/>
              <a:t>production</a:t>
            </a:r>
            <a:r>
              <a:rPr lang="sv-SE" dirty="0"/>
              <a:t> </a:t>
            </a:r>
            <a:r>
              <a:rPr lang="sv-SE" dirty="0" err="1"/>
              <a:t>function</a:t>
            </a:r>
            <a:r>
              <a:rPr lang="sv-SE" dirty="0"/>
              <a:t>,</a:t>
            </a:r>
          </a:p>
          <a:p>
            <a:pPr>
              <a:buFont typeface="Arial" charset="0"/>
              <a:buNone/>
            </a:pPr>
            <a:r>
              <a:rPr lang="sv-SE" dirty="0"/>
              <a:t>f’(L)&gt;0 </a:t>
            </a:r>
          </a:p>
          <a:p>
            <a:pPr>
              <a:buFont typeface="Arial" charset="0"/>
              <a:buNone/>
            </a:pPr>
            <a:r>
              <a:rPr lang="sv-SE" dirty="0"/>
              <a:t>f’’(L)&lt;</a:t>
            </a:r>
            <a:r>
              <a:rPr lang="sv-SE" dirty="0" smtClean="0"/>
              <a:t>0</a:t>
            </a:r>
            <a:endParaRPr lang="en-US" dirty="0" smtClean="0"/>
          </a:p>
          <a:p>
            <a:r>
              <a:rPr lang="en-US" dirty="0" smtClean="0"/>
              <a:t>Differentiation </a:t>
            </a:r>
            <a:r>
              <a:rPr lang="en-US" dirty="0"/>
              <a:t>rules</a:t>
            </a:r>
          </a:p>
          <a:p>
            <a:r>
              <a:rPr lang="en-US" dirty="0"/>
              <a:t>Derivative</a:t>
            </a:r>
          </a:p>
          <a:p>
            <a:r>
              <a:rPr lang="en-US" dirty="0"/>
              <a:t>Concave function</a:t>
            </a:r>
          </a:p>
          <a:p>
            <a:r>
              <a:rPr lang="en-US" dirty="0"/>
              <a:t>Convex function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3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 err="1" smtClean="0"/>
              <a:t>Discussion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</a:t>
            </a:r>
            <a:r>
              <a:rPr lang="en-US" dirty="0"/>
              <a:t>lecture plan</a:t>
            </a:r>
            <a:r>
              <a:rPr lang="sv-SE" dirty="0" smtClean="0"/>
              <a:t>.</a:t>
            </a:r>
          </a:p>
          <a:p>
            <a:pPr marL="0" indent="0">
              <a:buNone/>
            </a:pPr>
            <a:endParaRPr lang="sv-SE" dirty="0" smtClean="0"/>
          </a:p>
          <a:p>
            <a:r>
              <a:rPr lang="sv-SE" dirty="0" err="1" smtClean="0"/>
              <a:t>Possible</a:t>
            </a:r>
            <a:r>
              <a:rPr lang="sv-SE" dirty="0" smtClean="0"/>
              <a:t> </a:t>
            </a:r>
            <a:r>
              <a:rPr lang="sv-SE" dirty="0" err="1" smtClean="0"/>
              <a:t>exam</a:t>
            </a:r>
            <a:r>
              <a:rPr lang="sv-SE" dirty="0" smtClean="0"/>
              <a:t> </a:t>
            </a:r>
            <a:r>
              <a:rPr lang="sv-SE" dirty="0" err="1" smtClean="0"/>
              <a:t>question</a:t>
            </a:r>
            <a:r>
              <a:rPr lang="sv-SE" dirty="0" smtClean="0"/>
              <a:t> and a </a:t>
            </a:r>
            <a:r>
              <a:rPr lang="sv-SE" dirty="0" err="1" smtClean="0"/>
              <a:t>recap</a:t>
            </a:r>
            <a:r>
              <a:rPr lang="sv-SE" dirty="0" smtClean="0"/>
              <a:t>.</a:t>
            </a:r>
          </a:p>
          <a:p>
            <a:pPr marL="0" indent="0">
              <a:buNone/>
            </a:pPr>
            <a:endParaRPr lang="sv-SE" dirty="0" smtClean="0"/>
          </a:p>
          <a:p>
            <a:r>
              <a:rPr lang="sv-SE" dirty="0" err="1" smtClean="0"/>
              <a:t>What</a:t>
            </a:r>
            <a:r>
              <a:rPr lang="sv-SE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be </a:t>
            </a:r>
            <a:r>
              <a:rPr lang="sv-SE" dirty="0" err="1" smtClean="0"/>
              <a:t>done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solve</a:t>
            </a:r>
            <a:r>
              <a:rPr lang="sv-SE" dirty="0" smtClean="0"/>
              <a:t> the </a:t>
            </a:r>
            <a:r>
              <a:rPr lang="sv-SE" dirty="0" err="1" smtClean="0"/>
              <a:t>credit</a:t>
            </a:r>
            <a:r>
              <a:rPr lang="sv-SE" dirty="0" smtClean="0"/>
              <a:t> problems?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dirty="0" smtClean="0"/>
              <a:t> </a:t>
            </a:r>
            <a:r>
              <a:rPr lang="en-US" altLang="zh-CN" dirty="0" smtClean="0"/>
              <a:t>Government intervention to expand credit (Burgess and </a:t>
            </a:r>
            <a:r>
              <a:rPr lang="en-US" altLang="zh-CN" dirty="0" err="1" smtClean="0"/>
              <a:t>Pande</a:t>
            </a:r>
            <a:r>
              <a:rPr lang="en-US" altLang="zh-CN" dirty="0" smtClean="0"/>
              <a:t> 2005)</a:t>
            </a:r>
            <a:r>
              <a:rPr lang="sv-SE" dirty="0" smtClean="0"/>
              <a:t>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sv-SE" dirty="0" smtClean="0"/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dirty="0" smtClean="0"/>
              <a:t> </a:t>
            </a:r>
            <a:r>
              <a:rPr lang="en-US" altLang="zh-CN" dirty="0" smtClean="0"/>
              <a:t>Microfinance (</a:t>
            </a:r>
            <a:r>
              <a:rPr lang="en-US" altLang="zh-CN" dirty="0" err="1" smtClean="0"/>
              <a:t>Banarjee</a:t>
            </a:r>
            <a:r>
              <a:rPr lang="en-US" altLang="zh-CN" dirty="0" smtClean="0"/>
              <a:t> and </a:t>
            </a:r>
            <a:r>
              <a:rPr lang="en-US" altLang="zh-CN" dirty="0" err="1" smtClean="0"/>
              <a:t>Duflo</a:t>
            </a:r>
            <a:r>
              <a:rPr lang="en-US" altLang="zh-CN" dirty="0" smtClean="0"/>
              <a:t> 2010)</a:t>
            </a:r>
            <a:r>
              <a:rPr lang="sv-SE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29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Migration vs. </a:t>
            </a:r>
            <a:r>
              <a:rPr lang="sv-SE" dirty="0" err="1" smtClean="0"/>
              <a:t>Natural</a:t>
            </a:r>
            <a:r>
              <a:rPr lang="sv-SE" dirty="0" smtClean="0"/>
              <a:t>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Alternative 1: </a:t>
            </a:r>
            <a:r>
              <a:rPr lang="sv-SE" dirty="0" err="1" smtClean="0"/>
              <a:t>Keep</a:t>
            </a:r>
            <a:r>
              <a:rPr lang="sv-SE" dirty="0" smtClean="0"/>
              <a:t> </a:t>
            </a:r>
            <a:r>
              <a:rPr lang="sv-SE" dirty="0" err="1" smtClean="0"/>
              <a:t>Lecture</a:t>
            </a:r>
            <a:r>
              <a:rPr lang="sv-SE" dirty="0" smtClean="0"/>
              <a:t> 6 on immigration:</a:t>
            </a:r>
          </a:p>
          <a:p>
            <a:pPr marL="0" indent="0">
              <a:buNone/>
            </a:pPr>
            <a:r>
              <a:rPr lang="en-US" altLang="zh-CN" dirty="0" smtClean="0"/>
              <a:t>Ray Ch. 10; Mishra</a:t>
            </a:r>
          </a:p>
          <a:p>
            <a:pPr marL="0" indent="0">
              <a:buNone/>
            </a:pPr>
            <a:endParaRPr lang="en-US" altLang="zh-CN" b="1" dirty="0" smtClean="0"/>
          </a:p>
          <a:p>
            <a:r>
              <a:rPr lang="sv-SE" dirty="0" smtClean="0"/>
              <a:t>Alternative 2: </a:t>
            </a:r>
            <a:r>
              <a:rPr lang="sv-SE" dirty="0" err="1" smtClean="0"/>
              <a:t>Discuss</a:t>
            </a:r>
            <a:r>
              <a:rPr lang="sv-SE" dirty="0" smtClean="0"/>
              <a:t> the </a:t>
            </a:r>
            <a:r>
              <a:rPr lang="sv-SE" dirty="0" err="1" smtClean="0"/>
              <a:t>curse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natural</a:t>
            </a:r>
            <a:r>
              <a:rPr lang="sv-SE" dirty="0" smtClean="0"/>
              <a:t> </a:t>
            </a:r>
            <a:r>
              <a:rPr lang="sv-SE" dirty="0" err="1" smtClean="0"/>
              <a:t>resources</a:t>
            </a:r>
            <a:r>
              <a:rPr lang="sv-SE" dirty="0" smtClean="0"/>
              <a:t>.</a:t>
            </a:r>
          </a:p>
          <a:p>
            <a:pPr marL="0" indent="0">
              <a:buNone/>
            </a:pPr>
            <a:r>
              <a:rPr lang="en-US" dirty="0"/>
              <a:t>Overview </a:t>
            </a:r>
            <a:r>
              <a:rPr lang="sv-SE" dirty="0" err="1" smtClean="0"/>
              <a:t>article</a:t>
            </a:r>
            <a:r>
              <a:rPr lang="sv-SE" dirty="0" smtClean="0"/>
              <a:t> </a:t>
            </a:r>
            <a:r>
              <a:rPr lang="sv-SE" dirty="0" smtClean="0"/>
              <a:t>and an </a:t>
            </a:r>
            <a:r>
              <a:rPr lang="sv-SE" dirty="0" err="1" smtClean="0"/>
              <a:t>application</a:t>
            </a:r>
            <a:r>
              <a:rPr lang="sv-SE" dirty="0" smtClean="0"/>
              <a:t> (</a:t>
            </a:r>
            <a:r>
              <a:rPr lang="sv-SE" dirty="0" err="1" smtClean="0"/>
              <a:t>e.g</a:t>
            </a:r>
            <a:r>
              <a:rPr lang="sv-SE" dirty="0" smtClean="0"/>
              <a:t>. </a:t>
            </a:r>
            <a:r>
              <a:rPr lang="sv-SE" dirty="0" err="1" smtClean="0"/>
              <a:t>Mehlum</a:t>
            </a:r>
            <a:r>
              <a:rPr lang="sv-SE" dirty="0" smtClean="0"/>
              <a:t>, </a:t>
            </a:r>
            <a:r>
              <a:rPr lang="sv-SE" dirty="0" err="1" smtClean="0"/>
              <a:t>Moene</a:t>
            </a:r>
            <a:r>
              <a:rPr lang="sv-SE" dirty="0" smtClean="0"/>
              <a:t>, and </a:t>
            </a:r>
            <a:r>
              <a:rPr lang="sv-SE" dirty="0" err="1" smtClean="0"/>
              <a:t>Torvik</a:t>
            </a:r>
            <a:r>
              <a:rPr lang="sv-SE" dirty="0" smtClean="0"/>
              <a:t> 2006).</a:t>
            </a:r>
            <a:endParaRPr lang="sv-SE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18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Typical</a:t>
            </a:r>
            <a:r>
              <a:rPr lang="sv-SE" dirty="0" smtClean="0"/>
              <a:t> </a:t>
            </a:r>
            <a:r>
              <a:rPr lang="sv-SE" dirty="0" err="1" smtClean="0"/>
              <a:t>exam</a:t>
            </a:r>
            <a:r>
              <a:rPr lang="sv-SE" dirty="0" smtClean="0"/>
              <a:t> </a:t>
            </a:r>
            <a:r>
              <a:rPr lang="sv-SE" dirty="0" err="1" smtClean="0"/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1a) Theoretically, informal </a:t>
            </a:r>
            <a:r>
              <a:rPr lang="en-US" dirty="0"/>
              <a:t>sector interest rates are very sensitive to the default </a:t>
            </a:r>
            <a:r>
              <a:rPr lang="en-US" dirty="0" smtClean="0"/>
              <a:t>risk even under perfect competition. Show this using </a:t>
            </a:r>
            <a:r>
              <a:rPr lang="sv-SE" dirty="0" smtClean="0"/>
              <a:t>the </a:t>
            </a:r>
            <a:r>
              <a:rPr lang="sv-SE" dirty="0" err="1" smtClean="0"/>
              <a:t>lender’s</a:t>
            </a:r>
            <a:r>
              <a:rPr lang="sv-SE" dirty="0" smtClean="0"/>
              <a:t> risk </a:t>
            </a:r>
            <a:r>
              <a:rPr lang="sv-SE" dirty="0" err="1" smtClean="0"/>
              <a:t>hypothesis</a:t>
            </a:r>
            <a:r>
              <a:rPr lang="sv-SE" dirty="0" smtClean="0"/>
              <a:t>, </a:t>
            </a:r>
            <a:r>
              <a:rPr lang="sv-SE" dirty="0" err="1" smtClean="0"/>
              <a:t>discuss</a:t>
            </a:r>
            <a:r>
              <a:rPr lang="sv-SE" dirty="0" smtClean="0"/>
              <a:t> the </a:t>
            </a:r>
            <a:r>
              <a:rPr lang="sv-SE" dirty="0" err="1" smtClean="0"/>
              <a:t>implications</a:t>
            </a:r>
            <a:r>
              <a:rPr lang="sv-SE" dirty="0" smtClean="0"/>
              <a:t> and </a:t>
            </a:r>
            <a:r>
              <a:rPr lang="sv-SE" dirty="0" err="1" smtClean="0"/>
              <a:t>relevance</a:t>
            </a:r>
            <a:r>
              <a:rPr lang="sv-SE" dirty="0" smtClean="0"/>
              <a:t>. (5 </a:t>
            </a:r>
            <a:r>
              <a:rPr lang="sv-SE" dirty="0" err="1" smtClean="0"/>
              <a:t>points</a:t>
            </a:r>
            <a:r>
              <a:rPr lang="sv-SE" dirty="0"/>
              <a:t>)</a:t>
            </a:r>
            <a:endParaRPr lang="sv-SE" dirty="0" smtClean="0"/>
          </a:p>
          <a:p>
            <a:r>
              <a:rPr lang="sv-SE" dirty="0" smtClean="0"/>
              <a:t>1b) </a:t>
            </a:r>
            <a:r>
              <a:rPr lang="sv-SE" dirty="0" err="1" smtClean="0"/>
              <a:t>Give</a:t>
            </a:r>
            <a:r>
              <a:rPr lang="sv-SE" dirty="0" smtClean="0"/>
              <a:t> </a:t>
            </a:r>
            <a:r>
              <a:rPr lang="sv-SE" dirty="0" err="1" smtClean="0"/>
              <a:t>two</a:t>
            </a:r>
            <a:r>
              <a:rPr lang="sv-SE" dirty="0" smtClean="0"/>
              <a:t> examples </a:t>
            </a:r>
            <a:r>
              <a:rPr lang="sv-SE" dirty="0" err="1" smtClean="0"/>
              <a:t>of</a:t>
            </a:r>
            <a:r>
              <a:rPr lang="sv-SE" dirty="0" smtClean="0"/>
              <a:t> solutions </a:t>
            </a:r>
            <a:r>
              <a:rPr lang="sv-SE" dirty="0" err="1" smtClean="0"/>
              <a:t>to</a:t>
            </a:r>
            <a:r>
              <a:rPr lang="sv-SE" dirty="0" smtClean="0"/>
              <a:t> the information problems on the </a:t>
            </a:r>
            <a:r>
              <a:rPr lang="sv-SE" dirty="0" err="1" smtClean="0"/>
              <a:t>credit</a:t>
            </a:r>
            <a:r>
              <a:rPr lang="sv-SE" dirty="0" smtClean="0"/>
              <a:t> market </a:t>
            </a:r>
            <a:r>
              <a:rPr lang="sv-SE" dirty="0" err="1" smtClean="0"/>
              <a:t>that</a:t>
            </a:r>
            <a:r>
              <a:rPr lang="sv-SE" dirty="0" smtClean="0"/>
              <a:t> </a:t>
            </a:r>
            <a:r>
              <a:rPr lang="sv-SE" dirty="0" err="1" smtClean="0"/>
              <a:t>lead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poverty</a:t>
            </a:r>
            <a:r>
              <a:rPr lang="sv-SE" dirty="0" smtClean="0"/>
              <a:t> </a:t>
            </a:r>
            <a:r>
              <a:rPr lang="sv-SE" dirty="0" err="1" smtClean="0"/>
              <a:t>traps</a:t>
            </a:r>
            <a:r>
              <a:rPr lang="sv-SE" dirty="0" smtClean="0"/>
              <a:t> (2 </a:t>
            </a:r>
            <a:r>
              <a:rPr lang="sv-SE" dirty="0" err="1" smtClean="0"/>
              <a:t>points</a:t>
            </a:r>
            <a:r>
              <a:rPr lang="sv-SE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66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err="1" smtClean="0"/>
              <a:t>Recap</a:t>
            </a:r>
            <a:r>
              <a:rPr lang="sv-SE" dirty="0" smtClean="0"/>
              <a:t> (or </a:t>
            </a:r>
            <a:r>
              <a:rPr lang="sv-SE" dirty="0" err="1" smtClean="0"/>
              <a:t>more</a:t>
            </a:r>
            <a:r>
              <a:rPr lang="sv-SE" dirty="0" smtClean="0"/>
              <a:t> </a:t>
            </a:r>
            <a:r>
              <a:rPr lang="sv-SE" dirty="0" err="1" smtClean="0"/>
              <a:t>hidden</a:t>
            </a:r>
            <a:r>
              <a:rPr lang="sv-SE" dirty="0" smtClean="0"/>
              <a:t> </a:t>
            </a:r>
            <a:r>
              <a:rPr lang="sv-SE" dirty="0" err="1" smtClean="0"/>
              <a:t>exam</a:t>
            </a:r>
            <a:r>
              <a:rPr lang="sv-SE" dirty="0" smtClean="0"/>
              <a:t> </a:t>
            </a:r>
            <a:r>
              <a:rPr lang="sv-SE" dirty="0" err="1" smtClean="0"/>
              <a:t>questions</a:t>
            </a:r>
            <a:r>
              <a:rPr lang="sv-SE" dirty="0" smtClean="0"/>
              <a:t>?)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Credit </a:t>
            </a:r>
            <a:r>
              <a:rPr lang="sv-SE" dirty="0" err="1" smtClean="0"/>
              <a:t>rationing</a:t>
            </a:r>
            <a:r>
              <a:rPr lang="sv-SE" dirty="0" smtClean="0"/>
              <a:t>: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sv-SE" dirty="0" smtClean="0"/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dirty="0" smtClean="0"/>
              <a:t> </a:t>
            </a:r>
            <a:r>
              <a:rPr lang="en-US" dirty="0" smtClean="0"/>
              <a:t>What is it?</a:t>
            </a:r>
            <a:endParaRPr lang="sv-SE" dirty="0" smtClean="0"/>
          </a:p>
          <a:p>
            <a:pPr marL="0" indent="0">
              <a:buNone/>
            </a:pPr>
            <a:endParaRPr lang="sv-SE" dirty="0" smtClean="0"/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dirty="0" smtClean="0"/>
              <a:t> </a:t>
            </a:r>
            <a:r>
              <a:rPr lang="en-US" altLang="zh-CN" dirty="0" smtClean="0"/>
              <a:t>Why does it occur, in particular, why doesn’t the lender just raise the interest to lend out more</a:t>
            </a:r>
            <a:r>
              <a:rPr lang="sv-SE" altLang="zh-CN" dirty="0"/>
              <a:t>?</a:t>
            </a:r>
            <a:endParaRPr lang="sv-SE" dirty="0" smtClean="0"/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sv-SE" dirty="0" smtClean="0"/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dirty="0" smtClean="0"/>
              <a:t> </a:t>
            </a:r>
            <a:r>
              <a:rPr lang="sv-SE" dirty="0" err="1" smtClean="0"/>
              <a:t>Explain</a:t>
            </a:r>
            <a:r>
              <a:rPr lang="sv-SE" dirty="0" smtClean="0"/>
              <a:t> </a:t>
            </a:r>
            <a:r>
              <a:rPr lang="sv-SE" dirty="0" err="1" smtClean="0"/>
              <a:t>intuitively</a:t>
            </a:r>
            <a:r>
              <a:rPr lang="sv-SE" dirty="0" smtClean="0"/>
              <a:t> </a:t>
            </a:r>
            <a:r>
              <a:rPr lang="sv-SE" dirty="0" err="1" smtClean="0"/>
              <a:t>how</a:t>
            </a:r>
            <a:r>
              <a:rPr lang="sv-SE" dirty="0" smtClean="0"/>
              <a:t> i</a:t>
            </a:r>
            <a:r>
              <a:rPr lang="en-US" dirty="0" err="1" smtClean="0"/>
              <a:t>nformation</a:t>
            </a:r>
            <a:r>
              <a:rPr lang="en-US" dirty="0" smtClean="0"/>
              <a:t> asymmetries may cause credit rationing</a:t>
            </a:r>
            <a:r>
              <a:rPr lang="sv-SE" dirty="0" smtClean="0"/>
              <a:t>.</a:t>
            </a:r>
          </a:p>
          <a:p>
            <a:endParaRPr lang="sv-SE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80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A </a:t>
            </a:r>
            <a:r>
              <a:rPr lang="sv-SE" dirty="0" err="1" smtClean="0"/>
              <a:t>nice</a:t>
            </a:r>
            <a:r>
              <a:rPr lang="sv-SE" dirty="0" smtClean="0"/>
              <a:t> (</a:t>
            </a:r>
            <a:r>
              <a:rPr lang="sv-SE" dirty="0" err="1" smtClean="0"/>
              <a:t>but</a:t>
            </a:r>
            <a:r>
              <a:rPr lang="sv-SE" dirty="0" smtClean="0"/>
              <a:t> not so simple) solution </a:t>
            </a:r>
            <a:r>
              <a:rPr lang="sv-SE" dirty="0" err="1" smtClean="0"/>
              <a:t>would</a:t>
            </a:r>
            <a:r>
              <a:rPr lang="sv-SE" dirty="0" smtClean="0"/>
              <a:t> be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en-US" dirty="0" smtClean="0"/>
              <a:t>build </a:t>
            </a:r>
            <a:r>
              <a:rPr lang="en-US" dirty="0"/>
              <a:t>up good institutions and eliminate </a:t>
            </a:r>
            <a:r>
              <a:rPr lang="en-US" dirty="0" smtClean="0"/>
              <a:t>poverty. </a:t>
            </a:r>
          </a:p>
          <a:p>
            <a:r>
              <a:rPr lang="sv-SE" dirty="0" smtClean="0"/>
              <a:t>In the </a:t>
            </a:r>
            <a:r>
              <a:rPr lang="sv-SE" dirty="0" err="1" smtClean="0"/>
              <a:t>meantime</a:t>
            </a:r>
            <a:r>
              <a:rPr lang="sv-SE" dirty="0" smtClean="0"/>
              <a:t>,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will</a:t>
            </a:r>
            <a:r>
              <a:rPr lang="sv-SE" dirty="0" smtClean="0"/>
              <a:t> </a:t>
            </a:r>
            <a:r>
              <a:rPr lang="sv-SE" dirty="0" err="1" smtClean="0"/>
              <a:t>discuss</a:t>
            </a:r>
            <a:r>
              <a:rPr lang="sv-SE" dirty="0" smtClean="0"/>
              <a:t>:</a:t>
            </a:r>
          </a:p>
          <a:p>
            <a:endParaRPr lang="sv-SE" dirty="0" smtClean="0"/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altLang="zh-CN" dirty="0" smtClean="0"/>
              <a:t>Government intervention to expand credit (Burgess and </a:t>
            </a:r>
            <a:r>
              <a:rPr lang="en-US" altLang="zh-CN" dirty="0" err="1" smtClean="0"/>
              <a:t>Pande</a:t>
            </a:r>
            <a:r>
              <a:rPr lang="en-US" altLang="zh-CN" dirty="0" smtClean="0"/>
              <a:t> 2005)</a:t>
            </a:r>
            <a:r>
              <a:rPr lang="sv-SE" dirty="0" smtClean="0"/>
              <a:t>.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sv-SE" dirty="0" smtClean="0"/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dirty="0" smtClean="0"/>
              <a:t> </a:t>
            </a:r>
            <a:r>
              <a:rPr lang="en-US" altLang="zh-CN" dirty="0" smtClean="0"/>
              <a:t>Microfinance (</a:t>
            </a:r>
            <a:r>
              <a:rPr lang="en-US" altLang="zh-CN" dirty="0" err="1" smtClean="0"/>
              <a:t>Banarjee</a:t>
            </a:r>
            <a:r>
              <a:rPr lang="en-US" altLang="zh-CN" dirty="0" smtClean="0"/>
              <a:t> and </a:t>
            </a:r>
            <a:r>
              <a:rPr lang="en-US" altLang="zh-CN" dirty="0" err="1" smtClean="0"/>
              <a:t>Duflo</a:t>
            </a:r>
            <a:r>
              <a:rPr lang="en-US" altLang="zh-CN" dirty="0" smtClean="0"/>
              <a:t> 2010)</a:t>
            </a:r>
            <a:r>
              <a:rPr lang="sv-SE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66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Burgess and </a:t>
            </a:r>
            <a:r>
              <a:rPr lang="en-US" dirty="0" err="1"/>
              <a:t>Pande</a:t>
            </a:r>
            <a:r>
              <a:rPr lang="en-US" dirty="0"/>
              <a:t> </a:t>
            </a:r>
            <a:r>
              <a:rPr lang="en-US" dirty="0" smtClean="0"/>
              <a:t>(2005)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Research question: Do rural banks matter?</a:t>
            </a:r>
          </a:p>
          <a:p>
            <a:endParaRPr lang="en-US" dirty="0" smtClean="0"/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dirty="0"/>
              <a:t> </a:t>
            </a:r>
            <a:r>
              <a:rPr lang="sv-SE" dirty="0" err="1" smtClean="0"/>
              <a:t>Interesting</a:t>
            </a:r>
            <a:r>
              <a:rPr lang="sv-SE" dirty="0" smtClean="0"/>
              <a:t>? </a:t>
            </a:r>
            <a:r>
              <a:rPr lang="sv-SE" dirty="0" err="1" smtClean="0"/>
              <a:t>Yes</a:t>
            </a:r>
            <a:r>
              <a:rPr lang="sv-SE" dirty="0" smtClean="0"/>
              <a:t>: </a:t>
            </a:r>
            <a:r>
              <a:rPr lang="sv-SE" dirty="0" err="1" smtClean="0"/>
              <a:t>Important</a:t>
            </a:r>
            <a:r>
              <a:rPr lang="sv-SE" dirty="0" smtClean="0"/>
              <a:t> </a:t>
            </a:r>
            <a:r>
              <a:rPr lang="sv-SE" dirty="0" err="1" smtClean="0"/>
              <a:t>topic</a:t>
            </a:r>
            <a:r>
              <a:rPr lang="sv-SE" dirty="0" smtClean="0"/>
              <a:t> (</a:t>
            </a:r>
            <a:r>
              <a:rPr lang="sv-SE" dirty="0" err="1" smtClean="0"/>
              <a:t>poverty</a:t>
            </a:r>
            <a:r>
              <a:rPr lang="sv-SE" dirty="0" smtClean="0"/>
              <a:t>), </a:t>
            </a:r>
            <a:r>
              <a:rPr lang="sv-SE" dirty="0" err="1" smtClean="0"/>
              <a:t>widespread</a:t>
            </a:r>
            <a:r>
              <a:rPr lang="sv-SE" dirty="0" smtClean="0"/>
              <a:t> policy and lots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theory</a:t>
            </a:r>
            <a:r>
              <a:rPr lang="sv-SE" dirty="0" smtClean="0"/>
              <a:t>. </a:t>
            </a:r>
            <a:endParaRPr lang="sv-SE" dirty="0"/>
          </a:p>
          <a:p>
            <a:pPr marL="0" indent="0">
              <a:buNone/>
            </a:pPr>
            <a:endParaRPr lang="sv-SE" dirty="0"/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dirty="0"/>
              <a:t> </a:t>
            </a:r>
            <a:r>
              <a:rPr lang="sv-SE" altLang="zh-CN" dirty="0" smtClean="0"/>
              <a:t>Original? </a:t>
            </a:r>
            <a:r>
              <a:rPr lang="en-US" dirty="0"/>
              <a:t>Yes: Credible evidence </a:t>
            </a:r>
            <a:r>
              <a:rPr lang="en-US" dirty="0" smtClean="0"/>
              <a:t>remains </a:t>
            </a:r>
            <a:r>
              <a:rPr lang="en-US" dirty="0"/>
              <a:t>limited.</a:t>
            </a:r>
            <a:endParaRPr lang="sv-SE" dirty="0"/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sv-SE" dirty="0"/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v-SE" dirty="0"/>
              <a:t> </a:t>
            </a:r>
            <a:r>
              <a:rPr lang="sv-SE" dirty="0" err="1" smtClean="0"/>
              <a:t>Feasible</a:t>
            </a:r>
            <a:r>
              <a:rPr lang="sv-SE" dirty="0" smtClean="0"/>
              <a:t>? </a:t>
            </a:r>
            <a:r>
              <a:rPr lang="en-US" dirty="0"/>
              <a:t>Yes: </a:t>
            </a:r>
            <a:r>
              <a:rPr lang="en-US" dirty="0" smtClean="0"/>
              <a:t>By using policy </a:t>
            </a:r>
            <a:r>
              <a:rPr lang="en-US" dirty="0"/>
              <a:t>rules </a:t>
            </a:r>
            <a:r>
              <a:rPr lang="en-US" dirty="0" smtClean="0"/>
              <a:t>as a source </a:t>
            </a:r>
            <a:r>
              <a:rPr lang="en-US" dirty="0"/>
              <a:t>of exogenous </a:t>
            </a:r>
            <a:r>
              <a:rPr lang="en-US" dirty="0" smtClean="0"/>
              <a:t>variation and data exists.</a:t>
            </a:r>
            <a:endParaRPr lang="sv-S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74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empirical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Bank expansion and economic growth are positively correlated in cross-country </a:t>
            </a:r>
            <a:r>
              <a:rPr lang="en-US" dirty="0" smtClean="0"/>
              <a:t>data.</a:t>
            </a:r>
          </a:p>
          <a:p>
            <a:r>
              <a:rPr lang="en-US" dirty="0" smtClean="0"/>
              <a:t>Why do we need to know more? </a:t>
            </a:r>
          </a:p>
          <a:p>
            <a:r>
              <a:rPr lang="sv-SE" dirty="0" err="1" smtClean="0"/>
              <a:t>Similarly</a:t>
            </a:r>
            <a:r>
              <a:rPr lang="sv-SE" dirty="0" smtClean="0"/>
              <a:t>, areas </a:t>
            </a:r>
            <a:r>
              <a:rPr lang="sv-SE" dirty="0" err="1" smtClean="0"/>
              <a:t>which</a:t>
            </a:r>
            <a:r>
              <a:rPr lang="sv-SE" dirty="0" smtClean="0"/>
              <a:t> </a:t>
            </a:r>
            <a:r>
              <a:rPr lang="sv-SE" dirty="0" err="1" smtClean="0"/>
              <a:t>have</a:t>
            </a:r>
            <a:r>
              <a:rPr lang="sv-SE" dirty="0" smtClean="0"/>
              <a:t> </a:t>
            </a:r>
            <a:r>
              <a:rPr lang="sv-SE" dirty="0" err="1" smtClean="0"/>
              <a:t>had</a:t>
            </a:r>
            <a:r>
              <a:rPr lang="sv-SE" dirty="0" smtClean="0"/>
              <a:t> </a:t>
            </a:r>
            <a:r>
              <a:rPr lang="sv-SE" dirty="0" err="1" smtClean="0"/>
              <a:t>state</a:t>
            </a:r>
            <a:r>
              <a:rPr lang="sv-SE" dirty="0" smtClean="0"/>
              <a:t> led expansion programs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poorer</a:t>
            </a:r>
            <a:r>
              <a:rPr lang="sv-SE" dirty="0" smtClean="0"/>
              <a:t> </a:t>
            </a:r>
            <a:r>
              <a:rPr lang="sv-SE" dirty="0" err="1" smtClean="0"/>
              <a:t>than</a:t>
            </a:r>
            <a:r>
              <a:rPr lang="sv-SE" dirty="0" smtClean="0"/>
              <a:t> </a:t>
            </a:r>
            <a:r>
              <a:rPr lang="sv-SE" dirty="0" err="1" smtClean="0"/>
              <a:t>other</a:t>
            </a:r>
            <a:r>
              <a:rPr lang="sv-SE" dirty="0" smtClean="0"/>
              <a:t> areas.</a:t>
            </a:r>
          </a:p>
          <a:p>
            <a:r>
              <a:rPr lang="sv-SE" dirty="0" err="1" smtClean="0"/>
              <a:t>Evidence</a:t>
            </a:r>
            <a:r>
              <a:rPr lang="sv-SE" dirty="0" smtClean="0"/>
              <a:t> </a:t>
            </a:r>
            <a:r>
              <a:rPr lang="sv-SE" dirty="0" err="1" smtClean="0"/>
              <a:t>that</a:t>
            </a:r>
            <a:r>
              <a:rPr lang="sv-SE" dirty="0" smtClean="0"/>
              <a:t> </a:t>
            </a:r>
            <a:r>
              <a:rPr lang="sv-SE" dirty="0" err="1" smtClean="0"/>
              <a:t>state</a:t>
            </a:r>
            <a:r>
              <a:rPr lang="sv-SE" dirty="0" smtClean="0"/>
              <a:t> programs not </a:t>
            </a:r>
            <a:r>
              <a:rPr lang="sv-SE" dirty="0" err="1" smtClean="0"/>
              <a:t>working</a:t>
            </a:r>
            <a:r>
              <a:rPr lang="sv-SE" dirty="0" smtClean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46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The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A </a:t>
            </a:r>
            <a:r>
              <a:rPr lang="sv-SE" dirty="0" err="1" smtClean="0"/>
              <a:t>branch</a:t>
            </a:r>
            <a:r>
              <a:rPr lang="sv-SE" dirty="0" smtClean="0"/>
              <a:t> expansion program </a:t>
            </a:r>
            <a:r>
              <a:rPr lang="sv-SE" dirty="0" err="1" smtClean="0"/>
              <a:t>introduced</a:t>
            </a:r>
            <a:r>
              <a:rPr lang="sv-SE" dirty="0" smtClean="0"/>
              <a:t> in 1977.</a:t>
            </a:r>
          </a:p>
          <a:p>
            <a:r>
              <a:rPr lang="en-US" dirty="0"/>
              <a:t>T</a:t>
            </a:r>
            <a:r>
              <a:rPr lang="en-US" dirty="0" smtClean="0"/>
              <a:t>o </a:t>
            </a:r>
            <a:r>
              <a:rPr lang="en-US" dirty="0"/>
              <a:t>obtain a license for a </a:t>
            </a:r>
            <a:r>
              <a:rPr lang="en-US" dirty="0" smtClean="0"/>
              <a:t>bank opening </a:t>
            </a:r>
            <a:r>
              <a:rPr lang="en-US" dirty="0"/>
              <a:t>in a </a:t>
            </a:r>
            <a:r>
              <a:rPr lang="en-US" dirty="0" smtClean="0"/>
              <a:t>banked location, the </a:t>
            </a:r>
            <a:r>
              <a:rPr lang="en-US" dirty="0"/>
              <a:t>bank must open branches in four </a:t>
            </a:r>
            <a:r>
              <a:rPr lang="en-US" dirty="0" smtClean="0"/>
              <a:t>unbanked locations as well.</a:t>
            </a:r>
          </a:p>
          <a:p>
            <a:r>
              <a:rPr lang="en-US" dirty="0" smtClean="0"/>
              <a:t> </a:t>
            </a:r>
            <a:r>
              <a:rPr lang="en-US" dirty="0"/>
              <a:t>This policy </a:t>
            </a:r>
            <a:r>
              <a:rPr lang="en-US" dirty="0" smtClean="0"/>
              <a:t>ended in 1990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7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tate-level data.</a:t>
            </a:r>
          </a:p>
          <a:p>
            <a:endParaRPr lang="en-US" dirty="0" smtClean="0"/>
          </a:p>
          <a:p>
            <a:r>
              <a:rPr lang="en-US" dirty="0" smtClean="0"/>
              <a:t>Panel data </a:t>
            </a:r>
            <a:r>
              <a:rPr lang="en-US" dirty="0"/>
              <a:t>on the number of </a:t>
            </a:r>
            <a:r>
              <a:rPr lang="en-US" dirty="0" smtClean="0"/>
              <a:t>banks, </a:t>
            </a:r>
            <a:r>
              <a:rPr lang="en-US" dirty="0"/>
              <a:t>rural credit and saving </a:t>
            </a:r>
            <a:r>
              <a:rPr lang="en-US" dirty="0" smtClean="0"/>
              <a:t>shares</a:t>
            </a:r>
            <a:r>
              <a:rPr lang="en-US" dirty="0"/>
              <a:t>.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The rural headcount ratio is the main poverty measure.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29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err="1"/>
              <a:t>Why</a:t>
            </a:r>
            <a:r>
              <a:rPr lang="sv-SE" dirty="0"/>
              <a:t> </a:t>
            </a:r>
            <a:r>
              <a:rPr lang="sv-SE" dirty="0" err="1"/>
              <a:t>can’t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just </a:t>
            </a:r>
            <a:r>
              <a:rPr lang="sv-SE" dirty="0" err="1"/>
              <a:t>run</a:t>
            </a:r>
            <a:r>
              <a:rPr lang="sv-SE" dirty="0"/>
              <a:t> the </a:t>
            </a:r>
            <a:r>
              <a:rPr lang="sv-SE" dirty="0" err="1"/>
              <a:t>following</a:t>
            </a:r>
            <a:r>
              <a:rPr lang="sv-SE" dirty="0"/>
              <a:t> OLS regression?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12175"/>
            <a:ext cx="5272328" cy="665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47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Empirical</a:t>
            </a:r>
            <a:r>
              <a:rPr lang="sv-SE" dirty="0" smtClean="0"/>
              <a:t> </a:t>
            </a:r>
            <a:r>
              <a:rPr lang="sv-SE" dirty="0" err="1" smtClean="0"/>
              <a:t>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the imposition and removal of the 1:4 branch licensing policy, as </a:t>
            </a:r>
            <a:r>
              <a:rPr lang="en-US" i="1" dirty="0"/>
              <a:t>instruments</a:t>
            </a:r>
            <a:r>
              <a:rPr lang="en-US" dirty="0" smtClean="0"/>
              <a:t>.</a:t>
            </a:r>
          </a:p>
          <a:p>
            <a:pPr marL="514350" lvl="0" indent="-514350">
              <a:buAutoNum type="arabicParenR"/>
            </a:pPr>
            <a:r>
              <a:rPr lang="en-US" dirty="0" smtClean="0"/>
              <a:t>Relevance</a:t>
            </a:r>
            <a:r>
              <a:rPr lang="en-US" dirty="0"/>
              <a:t>: The </a:t>
            </a:r>
            <a:r>
              <a:rPr lang="en-US" dirty="0" smtClean="0"/>
              <a:t>policy </a:t>
            </a:r>
            <a:r>
              <a:rPr lang="en-US" dirty="0"/>
              <a:t>must be a predictor for the number of banks</a:t>
            </a:r>
            <a:r>
              <a:rPr lang="en-US" dirty="0" smtClean="0"/>
              <a:t>.</a:t>
            </a:r>
          </a:p>
          <a:p>
            <a:pPr marL="514350" indent="-514350">
              <a:buFont typeface="Arial" pitchFamily="34" charset="0"/>
              <a:buAutoNum type="arabicParenR"/>
            </a:pPr>
            <a:r>
              <a:rPr lang="en-US" dirty="0"/>
              <a:t>Validity: The policy should not affect rural poverty in other ways than via the number of rural banks.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4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Relevance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the reform predict the number of banks?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131" y="2708920"/>
            <a:ext cx="5403079" cy="122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673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Figure</a:t>
            </a:r>
            <a:r>
              <a:rPr lang="sv-SE" dirty="0" smtClean="0"/>
              <a:t> 1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92896"/>
            <a:ext cx="596265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516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Testing</a:t>
            </a:r>
            <a:r>
              <a:rPr lang="sv-SE" dirty="0" smtClean="0"/>
              <a:t> the </a:t>
            </a:r>
            <a:r>
              <a:rPr lang="sv-SE" dirty="0" err="1" smtClean="0"/>
              <a:t>assumptions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2963"/>
            <a:ext cx="6840759" cy="4771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804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Reduced form </a:t>
            </a:r>
            <a:r>
              <a:rPr lang="sv-SE" dirty="0" smtClean="0"/>
              <a:t>argument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know </a:t>
            </a:r>
            <a:r>
              <a:rPr lang="en-US" dirty="0"/>
              <a:t>that the trend breaks affected the number of </a:t>
            </a:r>
            <a:r>
              <a:rPr lang="en-US" dirty="0" smtClean="0"/>
              <a:t>banks…</a:t>
            </a:r>
          </a:p>
          <a:p>
            <a:r>
              <a:rPr lang="sv-SE" dirty="0" smtClean="0"/>
              <a:t>… and </a:t>
            </a:r>
            <a:r>
              <a:rPr lang="sv-SE" dirty="0" err="1" smtClean="0"/>
              <a:t>they</a:t>
            </a:r>
            <a:r>
              <a:rPr lang="sv-SE" dirty="0" smtClean="0"/>
              <a:t> </a:t>
            </a:r>
            <a:r>
              <a:rPr lang="en-US" dirty="0" smtClean="0"/>
              <a:t>argue </a:t>
            </a:r>
            <a:r>
              <a:rPr lang="en-US" dirty="0"/>
              <a:t>that that these breaks were </a:t>
            </a:r>
            <a:r>
              <a:rPr lang="en-US" dirty="0" smtClean="0"/>
              <a:t>exogenous.</a:t>
            </a:r>
          </a:p>
          <a:p>
            <a:r>
              <a:rPr lang="sv-SE" dirty="0" err="1" smtClean="0"/>
              <a:t>Hence</a:t>
            </a:r>
            <a:r>
              <a:rPr lang="sv-SE" dirty="0" smtClean="0"/>
              <a:t>, </a:t>
            </a:r>
            <a:r>
              <a:rPr lang="sv-SE" dirty="0" err="1" smtClean="0"/>
              <a:t>they</a:t>
            </a:r>
            <a:r>
              <a:rPr lang="sv-SE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</a:t>
            </a:r>
            <a:r>
              <a:rPr lang="en-US" dirty="0"/>
              <a:t>look at the relationship between the trends and </a:t>
            </a:r>
            <a:r>
              <a:rPr lang="en-US" dirty="0" smtClean="0"/>
              <a:t>poverty.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60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Reduced form e</a:t>
            </a:r>
            <a:r>
              <a:rPr lang="sv-SE" dirty="0" err="1" smtClean="0"/>
              <a:t>ffects</a:t>
            </a:r>
            <a:r>
              <a:rPr lang="sv-SE" dirty="0" smtClean="0"/>
              <a:t> on </a:t>
            </a:r>
            <a:r>
              <a:rPr lang="sv-SE" dirty="0" err="1" smtClean="0"/>
              <a:t>poverty</a:t>
            </a:r>
            <a:endParaRPr lang="en-US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229600" cy="358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017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IV argument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know</a:t>
            </a:r>
            <a:r>
              <a:rPr lang="sv-SE" dirty="0" smtClean="0"/>
              <a:t> </a:t>
            </a:r>
            <a:r>
              <a:rPr lang="sv-SE" dirty="0" err="1" smtClean="0"/>
              <a:t>that</a:t>
            </a:r>
            <a:r>
              <a:rPr lang="sv-SE" dirty="0" smtClean="0"/>
              <a:t> the instruments </a:t>
            </a:r>
            <a:r>
              <a:rPr lang="sv-SE" dirty="0" err="1" smtClean="0"/>
              <a:t>are</a:t>
            </a:r>
            <a:r>
              <a:rPr lang="sv-SE" dirty="0" smtClean="0"/>
              <a:t> relevant…</a:t>
            </a:r>
          </a:p>
          <a:p>
            <a:endParaRPr lang="sv-SE" dirty="0" smtClean="0"/>
          </a:p>
          <a:p>
            <a:r>
              <a:rPr lang="sv-SE" dirty="0" smtClean="0"/>
              <a:t>… and </a:t>
            </a:r>
            <a:r>
              <a:rPr lang="sv-SE" dirty="0" err="1" smtClean="0"/>
              <a:t>they</a:t>
            </a:r>
            <a:r>
              <a:rPr lang="sv-SE" dirty="0" smtClean="0"/>
              <a:t> </a:t>
            </a:r>
            <a:r>
              <a:rPr lang="sv-SE" dirty="0" err="1" smtClean="0"/>
              <a:t>argue</a:t>
            </a:r>
            <a:r>
              <a:rPr lang="sv-SE" dirty="0" smtClean="0"/>
              <a:t> </a:t>
            </a:r>
            <a:r>
              <a:rPr lang="sv-SE" dirty="0" err="1" smtClean="0"/>
              <a:t>that</a:t>
            </a:r>
            <a:r>
              <a:rPr lang="sv-SE" dirty="0" smtClean="0"/>
              <a:t> </a:t>
            </a:r>
            <a:r>
              <a:rPr lang="sv-SE" dirty="0" err="1" smtClean="0"/>
              <a:t>they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valid.</a:t>
            </a:r>
          </a:p>
          <a:p>
            <a:endParaRPr lang="sv-SE" dirty="0" smtClean="0"/>
          </a:p>
          <a:p>
            <a:r>
              <a:rPr lang="sv-SE" dirty="0" err="1" smtClean="0"/>
              <a:t>Therefore</a:t>
            </a:r>
            <a:r>
              <a:rPr lang="sv-SE" dirty="0" smtClean="0"/>
              <a:t> </a:t>
            </a:r>
            <a:r>
              <a:rPr lang="sv-SE" dirty="0" err="1" smtClean="0"/>
              <a:t>they</a:t>
            </a:r>
            <a:r>
              <a:rPr lang="sv-SE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be </a:t>
            </a:r>
            <a:r>
              <a:rPr lang="sv-SE" dirty="0" err="1" smtClean="0"/>
              <a:t>used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give</a:t>
            </a:r>
            <a:r>
              <a:rPr lang="sv-SE" dirty="0" smtClean="0"/>
              <a:t> </a:t>
            </a:r>
            <a:r>
              <a:rPr lang="sv-SE" dirty="0" err="1" smtClean="0"/>
              <a:t>us</a:t>
            </a:r>
            <a:r>
              <a:rPr lang="sv-SE" dirty="0" smtClean="0"/>
              <a:t> the </a:t>
            </a:r>
            <a:r>
              <a:rPr lang="sv-SE" dirty="0" err="1" smtClean="0"/>
              <a:t>effects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opening</a:t>
            </a:r>
            <a:r>
              <a:rPr lang="sv-SE" dirty="0" smtClean="0"/>
              <a:t> </a:t>
            </a:r>
            <a:r>
              <a:rPr lang="sv-SE" dirty="0" err="1" smtClean="0"/>
              <a:t>up</a:t>
            </a:r>
            <a:r>
              <a:rPr lang="sv-SE" dirty="0" smtClean="0"/>
              <a:t> banks in rural areas.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61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OLS vs IV </a:t>
            </a:r>
            <a:r>
              <a:rPr lang="sv-SE" dirty="0" err="1" smtClean="0"/>
              <a:t>results</a:t>
            </a:r>
            <a:r>
              <a:rPr lang="sv-SE" dirty="0" smtClean="0"/>
              <a:t> on </a:t>
            </a:r>
            <a:r>
              <a:rPr lang="sv-SE" dirty="0" err="1" smtClean="0"/>
              <a:t>poverty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731433" y="1093103"/>
            <a:ext cx="316653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467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Supporting</a:t>
            </a:r>
            <a:r>
              <a:rPr lang="sv-SE" dirty="0" smtClean="0"/>
              <a:t> </a:t>
            </a:r>
            <a:r>
              <a:rPr lang="sv-SE" dirty="0" err="1" smtClean="0"/>
              <a:t>evidence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The </a:t>
            </a:r>
            <a:r>
              <a:rPr lang="sv-SE" dirty="0" err="1" smtClean="0"/>
              <a:t>validity</a:t>
            </a:r>
            <a:r>
              <a:rPr lang="sv-SE" dirty="0" smtClean="0"/>
              <a:t> </a:t>
            </a:r>
            <a:r>
              <a:rPr lang="sv-SE" dirty="0" err="1" smtClean="0"/>
              <a:t>assumption</a:t>
            </a:r>
            <a:r>
              <a:rPr lang="sv-SE" dirty="0" smtClean="0"/>
              <a:t> is not testable, </a:t>
            </a:r>
            <a:r>
              <a:rPr lang="sv-SE" dirty="0" err="1" smtClean="0"/>
              <a:t>but</a:t>
            </a:r>
            <a:r>
              <a:rPr lang="sv-SE" dirty="0" smtClean="0"/>
              <a:t> arguments </a:t>
            </a:r>
            <a:r>
              <a:rPr lang="sv-SE" dirty="0" err="1" smtClean="0"/>
              <a:t>can</a:t>
            </a:r>
            <a:r>
              <a:rPr lang="sv-SE" dirty="0" smtClean="0"/>
              <a:t> be given for or </a:t>
            </a:r>
            <a:r>
              <a:rPr lang="sv-SE" dirty="0" err="1" smtClean="0"/>
              <a:t>against</a:t>
            </a:r>
            <a:r>
              <a:rPr lang="sv-SE" dirty="0" smtClean="0"/>
              <a:t> it.</a:t>
            </a:r>
          </a:p>
          <a:p>
            <a:endParaRPr lang="sv-SE" dirty="0"/>
          </a:p>
          <a:p>
            <a:endParaRPr lang="sv-SE" dirty="0" smtClean="0"/>
          </a:p>
          <a:p>
            <a:r>
              <a:rPr lang="sv-SE" dirty="0" err="1" smtClean="0"/>
              <a:t>What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the arguments </a:t>
            </a:r>
            <a:r>
              <a:rPr lang="sv-SE" dirty="0" err="1" smtClean="0"/>
              <a:t>against</a:t>
            </a:r>
            <a:r>
              <a:rPr lang="sv-SE" dirty="0" smtClean="0"/>
              <a:t> it and </a:t>
            </a:r>
            <a:r>
              <a:rPr lang="sv-SE" dirty="0" err="1" smtClean="0"/>
              <a:t>how</a:t>
            </a:r>
            <a:r>
              <a:rPr lang="sv-SE" dirty="0" smtClean="0"/>
              <a:t> do </a:t>
            </a:r>
            <a:r>
              <a:rPr lang="sv-SE" dirty="0" err="1" smtClean="0"/>
              <a:t>they</a:t>
            </a:r>
            <a:r>
              <a:rPr lang="sv-SE" dirty="0" smtClean="0"/>
              <a:t> </a:t>
            </a:r>
            <a:r>
              <a:rPr lang="sv-SE" dirty="0" err="1" smtClean="0"/>
              <a:t>account</a:t>
            </a:r>
            <a:r>
              <a:rPr lang="sv-SE" dirty="0" smtClean="0"/>
              <a:t> for </a:t>
            </a:r>
            <a:r>
              <a:rPr lang="sv-SE" dirty="0" err="1" smtClean="0"/>
              <a:t>these</a:t>
            </a:r>
            <a:r>
              <a:rPr lang="sv-SE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054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Their</a:t>
            </a:r>
            <a:r>
              <a:rPr lang="sv-SE" dirty="0" smtClean="0"/>
              <a:t> </a:t>
            </a:r>
            <a:r>
              <a:rPr lang="sv-SE" dirty="0" err="1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“We </a:t>
            </a:r>
            <a:r>
              <a:rPr lang="en-US" dirty="0"/>
              <a:t>provide robust evidence that </a:t>
            </a:r>
            <a:r>
              <a:rPr lang="en-US" dirty="0" smtClean="0"/>
              <a:t>opening </a:t>
            </a:r>
            <a:r>
              <a:rPr lang="en-US" dirty="0"/>
              <a:t>branches in rural unbanked locations in </a:t>
            </a:r>
            <a:r>
              <a:rPr lang="en-US" dirty="0" smtClean="0"/>
              <a:t>India </a:t>
            </a:r>
            <a:r>
              <a:rPr lang="en-US" dirty="0"/>
              <a:t>was associated with reduction in rural poverty</a:t>
            </a:r>
            <a:r>
              <a:rPr lang="en-US" dirty="0" smtClean="0"/>
              <a:t>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53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Critical</a:t>
            </a:r>
            <a:r>
              <a:rPr lang="sv-SE" dirty="0" smtClean="0"/>
              <a:t> </a:t>
            </a:r>
            <a:r>
              <a:rPr lang="sv-SE" dirty="0" err="1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Have</a:t>
            </a:r>
            <a:r>
              <a:rPr lang="sv-SE" dirty="0" smtClean="0"/>
              <a:t> </a:t>
            </a:r>
            <a:r>
              <a:rPr lang="sv-SE" dirty="0" err="1" smtClean="0"/>
              <a:t>they</a:t>
            </a:r>
            <a:r>
              <a:rPr lang="sv-SE" dirty="0" smtClean="0"/>
              <a:t> </a:t>
            </a:r>
            <a:r>
              <a:rPr lang="sv-SE" dirty="0" err="1" smtClean="0"/>
              <a:t>really</a:t>
            </a:r>
            <a:r>
              <a:rPr lang="sv-SE" dirty="0" smtClean="0"/>
              <a:t> </a:t>
            </a:r>
            <a:r>
              <a:rPr lang="sv-SE" dirty="0" err="1" smtClean="0"/>
              <a:t>showed</a:t>
            </a:r>
            <a:r>
              <a:rPr lang="sv-SE" dirty="0" smtClean="0"/>
              <a:t> </a:t>
            </a:r>
            <a:r>
              <a:rPr lang="sv-SE" dirty="0" err="1" smtClean="0"/>
              <a:t>that</a:t>
            </a:r>
            <a:r>
              <a:rPr lang="sv-SE" dirty="0" smtClean="0"/>
              <a:t> rural banks </a:t>
            </a:r>
            <a:r>
              <a:rPr lang="sv-SE" dirty="0" err="1" smtClean="0"/>
              <a:t>matter</a:t>
            </a:r>
            <a:r>
              <a:rPr lang="sv-SE" dirty="0" smtClean="0"/>
              <a:t> or just </a:t>
            </a:r>
            <a:r>
              <a:rPr lang="sv-SE" dirty="0" err="1" smtClean="0"/>
              <a:t>that</a:t>
            </a:r>
            <a:r>
              <a:rPr lang="sv-SE" dirty="0" smtClean="0"/>
              <a:t> </a:t>
            </a:r>
            <a:r>
              <a:rPr lang="sv-SE" dirty="0" err="1" smtClean="0"/>
              <a:t>this</a:t>
            </a:r>
            <a:r>
              <a:rPr lang="sv-SE" dirty="0" smtClean="0"/>
              <a:t> policy </a:t>
            </a:r>
            <a:r>
              <a:rPr lang="sv-SE" dirty="0" err="1" smtClean="0"/>
              <a:t>had</a:t>
            </a:r>
            <a:r>
              <a:rPr lang="sv-SE" dirty="0" smtClean="0"/>
              <a:t> </a:t>
            </a:r>
            <a:r>
              <a:rPr lang="sv-SE" dirty="0" err="1" smtClean="0"/>
              <a:t>effects</a:t>
            </a:r>
            <a:r>
              <a:rPr lang="sv-SE" dirty="0" smtClean="0"/>
              <a:t>? </a:t>
            </a:r>
          </a:p>
          <a:p>
            <a:r>
              <a:rPr lang="sv-SE" dirty="0" smtClean="0"/>
              <a:t>Does it </a:t>
            </a:r>
            <a:r>
              <a:rPr lang="sv-SE" dirty="0" err="1" smtClean="0"/>
              <a:t>matter</a:t>
            </a:r>
            <a:r>
              <a:rPr lang="sv-SE" dirty="0" smtClean="0"/>
              <a:t> </a:t>
            </a:r>
            <a:r>
              <a:rPr lang="sv-SE" dirty="0" err="1" smtClean="0"/>
              <a:t>that</a:t>
            </a:r>
            <a:r>
              <a:rPr lang="sv-SE" dirty="0" smtClean="0"/>
              <a:t> the bank </a:t>
            </a:r>
            <a:r>
              <a:rPr lang="sv-SE" dirty="0" err="1" smtClean="0"/>
              <a:t>openings</a:t>
            </a:r>
            <a:r>
              <a:rPr lang="sv-SE" dirty="0" smtClean="0"/>
              <a:t> </a:t>
            </a:r>
            <a:r>
              <a:rPr lang="sv-SE" dirty="0" err="1" smtClean="0"/>
              <a:t>were</a:t>
            </a:r>
            <a:r>
              <a:rPr lang="sv-SE" dirty="0" smtClean="0"/>
              <a:t> not </a:t>
            </a:r>
            <a:r>
              <a:rPr lang="sv-SE" dirty="0" err="1" smtClean="0"/>
              <a:t>randomly</a:t>
            </a:r>
            <a:r>
              <a:rPr lang="sv-SE" dirty="0" smtClean="0"/>
              <a:t> </a:t>
            </a:r>
            <a:r>
              <a:rPr lang="sv-SE" dirty="0" err="1" smtClean="0"/>
              <a:t>assigned</a:t>
            </a:r>
            <a:r>
              <a:rPr lang="sv-SE" dirty="0" smtClean="0"/>
              <a:t>?</a:t>
            </a:r>
          </a:p>
          <a:p>
            <a:r>
              <a:rPr lang="sv-SE" dirty="0" smtClean="0"/>
              <a:t>Is the </a:t>
            </a:r>
            <a:r>
              <a:rPr lang="sv-SE" dirty="0" err="1" smtClean="0"/>
              <a:t>result</a:t>
            </a:r>
            <a:r>
              <a:rPr lang="sv-SE" dirty="0" smtClean="0"/>
              <a:t> </a:t>
            </a:r>
            <a:r>
              <a:rPr lang="en-US" dirty="0"/>
              <a:t>generalizable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contexts</a:t>
            </a:r>
            <a:r>
              <a:rPr lang="sv-SE" dirty="0" smtClean="0"/>
              <a:t>?</a:t>
            </a:r>
          </a:p>
          <a:p>
            <a:r>
              <a:rPr lang="sv-SE" dirty="0" smtClean="0"/>
              <a:t>Do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know</a:t>
            </a:r>
            <a:r>
              <a:rPr lang="sv-SE" dirty="0" smtClean="0"/>
              <a:t> </a:t>
            </a:r>
            <a:r>
              <a:rPr lang="sv-SE" i="1" dirty="0" err="1" smtClean="0"/>
              <a:t>why</a:t>
            </a:r>
            <a:r>
              <a:rPr lang="sv-SE" dirty="0" smtClean="0"/>
              <a:t> the reform </a:t>
            </a:r>
            <a:r>
              <a:rPr lang="sv-SE" dirty="0" err="1" smtClean="0"/>
              <a:t>had</a:t>
            </a:r>
            <a:r>
              <a:rPr lang="sv-SE" dirty="0" smtClean="0"/>
              <a:t> an </a:t>
            </a:r>
            <a:r>
              <a:rPr lang="sv-SE" dirty="0" err="1" smtClean="0"/>
              <a:t>effect</a:t>
            </a:r>
            <a:r>
              <a:rPr lang="sv-SE" dirty="0" smtClean="0"/>
              <a:t>?</a:t>
            </a:r>
          </a:p>
          <a:p>
            <a:r>
              <a:rPr lang="sv-SE" dirty="0" err="1" smtClean="0"/>
              <a:t>Was</a:t>
            </a:r>
            <a:r>
              <a:rPr lang="sv-SE" dirty="0" smtClean="0"/>
              <a:t> it </a:t>
            </a:r>
            <a:r>
              <a:rPr lang="sv-SE" dirty="0" err="1" smtClean="0"/>
              <a:t>cost</a:t>
            </a:r>
            <a:r>
              <a:rPr lang="sv-SE" dirty="0" smtClean="0"/>
              <a:t> </a:t>
            </a:r>
            <a:r>
              <a:rPr lang="sv-SE" dirty="0" err="1" smtClean="0"/>
              <a:t>effective</a:t>
            </a:r>
            <a:r>
              <a:rPr lang="sv-SE" dirty="0" smtClean="0"/>
              <a:t>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07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</TotalTime>
  <Words>781</Words>
  <Application>Microsoft Office PowerPoint</Application>
  <PresentationFormat>On-screen Show (4:3)</PresentationFormat>
  <Paragraphs>108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Development Economics  ECON 4915  Lecture 2 </vt:lpstr>
      <vt:lpstr>Seminar on Monday</vt:lpstr>
      <vt:lpstr>Differentiation, maximization and shape of functions </vt:lpstr>
      <vt:lpstr>Outline</vt:lpstr>
      <vt:lpstr>Migration vs. Natural Resources</vt:lpstr>
      <vt:lpstr>Typical exam question</vt:lpstr>
      <vt:lpstr>Recap (or more hidden exam questions?)</vt:lpstr>
      <vt:lpstr>Policies</vt:lpstr>
      <vt:lpstr>Burgess and Pande (2005)</vt:lpstr>
      <vt:lpstr>The empirical problem</vt:lpstr>
      <vt:lpstr>The policy</vt:lpstr>
      <vt:lpstr>Data</vt:lpstr>
      <vt:lpstr>Why can’t we just run the following OLS regression?</vt:lpstr>
      <vt:lpstr>Empirical strategy</vt:lpstr>
      <vt:lpstr>Relevance</vt:lpstr>
      <vt:lpstr>Figure 1</vt:lpstr>
      <vt:lpstr>Testing the assumptions</vt:lpstr>
      <vt:lpstr>Reduced form argument</vt:lpstr>
      <vt:lpstr>Reduced form effects on poverty</vt:lpstr>
      <vt:lpstr>IV argument</vt:lpstr>
      <vt:lpstr>OLS vs IV results on poverty</vt:lpstr>
      <vt:lpstr>Supporting evidence</vt:lpstr>
      <vt:lpstr>Their conclusion</vt:lpstr>
      <vt:lpstr>Critical questions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Economics  ECON 4915  Lecture 2</dc:title>
  <dc:creator>Andreas Kotsadam</dc:creator>
  <cp:lastModifiedBy>Andreas Kotsadam</cp:lastModifiedBy>
  <cp:revision>47</cp:revision>
  <cp:lastPrinted>2012-01-25T18:37:31Z</cp:lastPrinted>
  <dcterms:created xsi:type="dcterms:W3CDTF">2012-01-24T08:00:55Z</dcterms:created>
  <dcterms:modified xsi:type="dcterms:W3CDTF">2012-01-25T18:48:57Z</dcterms:modified>
</cp:coreProperties>
</file>